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56" r:id="rId2"/>
    <p:sldId id="265" r:id="rId3"/>
    <p:sldId id="263" r:id="rId4"/>
    <p:sldId id="264" r:id="rId5"/>
    <p:sldId id="262" r:id="rId6"/>
    <p:sldId id="257" r:id="rId7"/>
    <p:sldId id="259" r:id="rId8"/>
    <p:sldId id="261" r:id="rId9"/>
    <p:sldId id="260"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3" autoAdjust="0"/>
    <p:restoredTop sz="84504" autoAdjust="0"/>
  </p:normalViewPr>
  <p:slideViewPr>
    <p:cSldViewPr snapToGrid="0">
      <p:cViewPr>
        <p:scale>
          <a:sx n="75" d="100"/>
          <a:sy n="75" d="100"/>
        </p:scale>
        <p:origin x="1872" y="4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C3D39F-9A56-4A43-A9E6-8CCA007C632D}" type="datetimeFigureOut">
              <a:rPr lang="it-IT" smtClean="0"/>
              <a:t>01/12/2023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F1F235-CB54-404B-B9E8-9B26C05FBA85}" type="slidenum">
              <a:rPr lang="it-IT" smtClean="0"/>
              <a:t>‹N›</a:t>
            </a:fld>
            <a:endParaRPr lang="it-IT"/>
          </a:p>
        </p:txBody>
      </p:sp>
    </p:spTree>
    <p:extLst>
      <p:ext uri="{BB962C8B-B14F-4D97-AF65-F5344CB8AC3E}">
        <p14:creationId xmlns:p14="http://schemas.microsoft.com/office/powerpoint/2010/main" val="3208998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6EF1F235-CB54-404B-B9E8-9B26C05FBA85}" type="slidenum">
              <a:rPr lang="it-IT" smtClean="0"/>
              <a:t>1</a:t>
            </a:fld>
            <a:endParaRPr lang="it-IT"/>
          </a:p>
        </p:txBody>
      </p:sp>
    </p:spTree>
    <p:extLst>
      <p:ext uri="{BB962C8B-B14F-4D97-AF65-F5344CB8AC3E}">
        <p14:creationId xmlns:p14="http://schemas.microsoft.com/office/powerpoint/2010/main" val="2962645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Texas Hold’em (abbreviato: Hold’em) è la variante di poker più popolare.</a:t>
            </a:r>
          </a:p>
          <a:p>
            <a:br>
              <a:rPr lang="it-IT" dirty="0"/>
            </a:br>
            <a:r>
              <a:rPr lang="it-IT" dirty="0"/>
              <a:t>Ogni giocatore riceve due carte coperte (“hole cards”) e nel corso del gioco vengono messe al centro del tavolo cinque “community cards” scoperte che possono essere utilizzate da tutti i giocatori.</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a:p>
            <a:r>
              <a:rPr lang="it-IT" dirty="0"/>
              <a:t>Nello svolgimento di una, vengono fatte delle puntate in diversi momenti del gioco, ed ogni giocatore ha sempre la possibilità di abbandonare la mano per non rischiare di perdere ulteriori chips.</a:t>
            </a:r>
          </a:p>
          <a:p>
            <a:r>
              <a:rPr lang="it-IT" dirty="0"/>
              <a:t>Tutte le puntate sono poste al centro del tavolo e formano quello che chiamiamo “</a:t>
            </a:r>
            <a:r>
              <a:rPr lang="it-IT" dirty="0" err="1"/>
              <a:t>pot</a:t>
            </a:r>
            <a:r>
              <a:rPr lang="it-IT" dirty="0"/>
              <a:t>” (il piatto).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Una mano termina o quando tutti i giocatori tranne uno hanno passato la mano (FOLD), o quando termina l’ultimo giro di scommesse. Nel secondo caso, i giocatori ancora in gioco confrontano le loro mani (le migliori combinazioni di cinque carte).</a:t>
            </a:r>
          </a:p>
          <a:p>
            <a:endParaRPr lang="it-IT" dirty="0"/>
          </a:p>
        </p:txBody>
      </p:sp>
      <p:sp>
        <p:nvSpPr>
          <p:cNvPr id="4" name="Segnaposto numero diapositiva 3"/>
          <p:cNvSpPr>
            <a:spLocks noGrp="1"/>
          </p:cNvSpPr>
          <p:nvPr>
            <p:ph type="sldNum" sz="quarter" idx="5"/>
          </p:nvPr>
        </p:nvSpPr>
        <p:spPr/>
        <p:txBody>
          <a:bodyPr/>
          <a:lstStyle/>
          <a:p>
            <a:fld id="{6EF1F235-CB54-404B-B9E8-9B26C05FBA85}" type="slidenum">
              <a:rPr lang="it-IT" smtClean="0"/>
              <a:t>3</a:t>
            </a:fld>
            <a:endParaRPr lang="it-IT"/>
          </a:p>
        </p:txBody>
      </p:sp>
    </p:spTree>
    <p:extLst>
      <p:ext uri="{BB962C8B-B14F-4D97-AF65-F5344CB8AC3E}">
        <p14:creationId xmlns:p14="http://schemas.microsoft.com/office/powerpoint/2010/main" val="4057692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0B8B79C8-C901-4C07-A102-9175E67FA32B}" type="datetimeFigureOut">
              <a:rPr lang="it-IT" smtClean="0"/>
              <a:t>01/12/2023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7FDB3796-EDE0-416A-A58B-3EF93ADEAE5D}" type="slidenum">
              <a:rPr lang="it-IT" smtClean="0"/>
              <a:t>‹N›</a:t>
            </a:fld>
            <a:endParaRPr lang="it-IT"/>
          </a:p>
        </p:txBody>
      </p:sp>
    </p:spTree>
    <p:extLst>
      <p:ext uri="{BB962C8B-B14F-4D97-AF65-F5344CB8AC3E}">
        <p14:creationId xmlns:p14="http://schemas.microsoft.com/office/powerpoint/2010/main" val="23543734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B8B79C8-C901-4C07-A102-9175E67FA32B}" type="datetimeFigureOut">
              <a:rPr lang="it-IT" smtClean="0"/>
              <a:t>01/12/2023</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7FDB3796-EDE0-416A-A58B-3EF93ADEAE5D}" type="slidenum">
              <a:rPr lang="it-IT" smtClean="0"/>
              <a:t>‹N›</a:t>
            </a:fld>
            <a:endParaRPr lang="it-IT"/>
          </a:p>
        </p:txBody>
      </p:sp>
    </p:spTree>
    <p:extLst>
      <p:ext uri="{BB962C8B-B14F-4D97-AF65-F5344CB8AC3E}">
        <p14:creationId xmlns:p14="http://schemas.microsoft.com/office/powerpoint/2010/main" val="4119817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B8B79C8-C901-4C07-A102-9175E67FA32B}" type="datetimeFigureOut">
              <a:rPr lang="it-IT" smtClean="0"/>
              <a:t>01/12/2023</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7FDB3796-EDE0-416A-A58B-3EF93ADEAE5D}" type="slidenum">
              <a:rPr lang="it-IT" smtClean="0"/>
              <a:t>‹N›</a:t>
            </a:fld>
            <a:endParaRPr lang="it-IT"/>
          </a:p>
        </p:txBody>
      </p:sp>
    </p:spTree>
    <p:extLst>
      <p:ext uri="{BB962C8B-B14F-4D97-AF65-F5344CB8AC3E}">
        <p14:creationId xmlns:p14="http://schemas.microsoft.com/office/powerpoint/2010/main" val="23496140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it-IT"/>
              <a:t>Fare clic per modificare lo stile del titolo dello schema</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B8B79C8-C901-4C07-A102-9175E67FA32B}" type="datetimeFigureOut">
              <a:rPr lang="it-IT" smtClean="0"/>
              <a:t>01/12/2023</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7FDB3796-EDE0-416A-A58B-3EF93ADEAE5D}" type="slidenum">
              <a:rPr lang="it-IT" smtClean="0"/>
              <a:t>‹N›</a:t>
            </a:fld>
            <a:endParaRPr lang="it-IT"/>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299924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B8B79C8-C901-4C07-A102-9175E67FA32B}" type="datetimeFigureOut">
              <a:rPr lang="it-IT" smtClean="0"/>
              <a:t>01/12/2023</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7FDB3796-EDE0-416A-A58B-3EF93ADEAE5D}" type="slidenum">
              <a:rPr lang="it-IT" smtClean="0"/>
              <a:t>‹N›</a:t>
            </a:fld>
            <a:endParaRPr lang="it-IT"/>
          </a:p>
        </p:txBody>
      </p:sp>
    </p:spTree>
    <p:extLst>
      <p:ext uri="{BB962C8B-B14F-4D97-AF65-F5344CB8AC3E}">
        <p14:creationId xmlns:p14="http://schemas.microsoft.com/office/powerpoint/2010/main" val="19540774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it-IT"/>
              <a:t>Fare clic per modificare lo stile del titolo dello schema</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0B8B79C8-C901-4C07-A102-9175E67FA32B}" type="datetimeFigureOut">
              <a:rPr lang="it-IT" smtClean="0"/>
              <a:t>01/12/2023</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7FDB3796-EDE0-416A-A58B-3EF93ADEAE5D}" type="slidenum">
              <a:rPr lang="it-IT" smtClean="0"/>
              <a:t>‹N›</a:t>
            </a:fld>
            <a:endParaRPr lang="it-IT"/>
          </a:p>
        </p:txBody>
      </p:sp>
    </p:spTree>
    <p:extLst>
      <p:ext uri="{BB962C8B-B14F-4D97-AF65-F5344CB8AC3E}">
        <p14:creationId xmlns:p14="http://schemas.microsoft.com/office/powerpoint/2010/main" val="14364802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it-IT"/>
              <a:t>Fare clic per modificare lo stile del titolo dello schema</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0B8B79C8-C901-4C07-A102-9175E67FA32B}" type="datetimeFigureOut">
              <a:rPr lang="it-IT" smtClean="0"/>
              <a:t>01/12/2023</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7FDB3796-EDE0-416A-A58B-3EF93ADEAE5D}" type="slidenum">
              <a:rPr lang="it-IT" smtClean="0"/>
              <a:t>‹N›</a:t>
            </a:fld>
            <a:endParaRPr lang="it-IT"/>
          </a:p>
        </p:txBody>
      </p:sp>
    </p:spTree>
    <p:extLst>
      <p:ext uri="{BB962C8B-B14F-4D97-AF65-F5344CB8AC3E}">
        <p14:creationId xmlns:p14="http://schemas.microsoft.com/office/powerpoint/2010/main" val="2740540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0B8B79C8-C901-4C07-A102-9175E67FA32B}" type="datetimeFigureOut">
              <a:rPr lang="it-IT" smtClean="0"/>
              <a:t>01/12/2023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7FDB3796-EDE0-416A-A58B-3EF93ADEAE5D}" type="slidenum">
              <a:rPr lang="it-IT" smtClean="0"/>
              <a:t>‹N›</a:t>
            </a:fld>
            <a:endParaRPr lang="it-IT"/>
          </a:p>
        </p:txBody>
      </p:sp>
    </p:spTree>
    <p:extLst>
      <p:ext uri="{BB962C8B-B14F-4D97-AF65-F5344CB8AC3E}">
        <p14:creationId xmlns:p14="http://schemas.microsoft.com/office/powerpoint/2010/main" val="42906769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0B8B79C8-C901-4C07-A102-9175E67FA32B}" type="datetimeFigureOut">
              <a:rPr lang="it-IT" smtClean="0"/>
              <a:t>01/12/2023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7FDB3796-EDE0-416A-A58B-3EF93ADEAE5D}" type="slidenum">
              <a:rPr lang="it-IT" smtClean="0"/>
              <a:t>‹N›</a:t>
            </a:fld>
            <a:endParaRPr lang="it-IT"/>
          </a:p>
        </p:txBody>
      </p:sp>
    </p:spTree>
    <p:extLst>
      <p:ext uri="{BB962C8B-B14F-4D97-AF65-F5344CB8AC3E}">
        <p14:creationId xmlns:p14="http://schemas.microsoft.com/office/powerpoint/2010/main" val="1960689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0B8B79C8-C901-4C07-A102-9175E67FA32B}" type="datetimeFigureOut">
              <a:rPr lang="it-IT" smtClean="0"/>
              <a:t>01/12/2023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7FDB3796-EDE0-416A-A58B-3EF93ADEAE5D}" type="slidenum">
              <a:rPr lang="it-IT" smtClean="0"/>
              <a:t>‹N›</a:t>
            </a:fld>
            <a:endParaRPr lang="it-IT"/>
          </a:p>
        </p:txBody>
      </p:sp>
    </p:spTree>
    <p:extLst>
      <p:ext uri="{BB962C8B-B14F-4D97-AF65-F5344CB8AC3E}">
        <p14:creationId xmlns:p14="http://schemas.microsoft.com/office/powerpoint/2010/main" val="4063393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0B8B79C8-C901-4C07-A102-9175E67FA32B}" type="datetimeFigureOut">
              <a:rPr lang="it-IT" smtClean="0"/>
              <a:t>01/12/2023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7FDB3796-EDE0-416A-A58B-3EF93ADEAE5D}" type="slidenum">
              <a:rPr lang="it-IT" smtClean="0"/>
              <a:t>‹N›</a:t>
            </a:fld>
            <a:endParaRPr lang="it-IT"/>
          </a:p>
        </p:txBody>
      </p:sp>
    </p:spTree>
    <p:extLst>
      <p:ext uri="{BB962C8B-B14F-4D97-AF65-F5344CB8AC3E}">
        <p14:creationId xmlns:p14="http://schemas.microsoft.com/office/powerpoint/2010/main" val="4271397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0B8B79C8-C901-4C07-A102-9175E67FA32B}" type="datetimeFigureOut">
              <a:rPr lang="it-IT" smtClean="0"/>
              <a:t>01/12/2023</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7FDB3796-EDE0-416A-A58B-3EF93ADEAE5D}" type="slidenum">
              <a:rPr lang="it-IT" smtClean="0"/>
              <a:t>‹N›</a:t>
            </a:fld>
            <a:endParaRPr lang="it-IT"/>
          </a:p>
        </p:txBody>
      </p:sp>
    </p:spTree>
    <p:extLst>
      <p:ext uri="{BB962C8B-B14F-4D97-AF65-F5344CB8AC3E}">
        <p14:creationId xmlns:p14="http://schemas.microsoft.com/office/powerpoint/2010/main" val="1927732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0B8B79C8-C901-4C07-A102-9175E67FA32B}" type="datetimeFigureOut">
              <a:rPr lang="it-IT" smtClean="0"/>
              <a:t>01/12/2023</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7FDB3796-EDE0-416A-A58B-3EF93ADEAE5D}" type="slidenum">
              <a:rPr lang="it-IT" smtClean="0"/>
              <a:t>‹N›</a:t>
            </a:fld>
            <a:endParaRPr lang="it-IT"/>
          </a:p>
        </p:txBody>
      </p:sp>
    </p:spTree>
    <p:extLst>
      <p:ext uri="{BB962C8B-B14F-4D97-AF65-F5344CB8AC3E}">
        <p14:creationId xmlns:p14="http://schemas.microsoft.com/office/powerpoint/2010/main" val="2049689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0B8B79C8-C901-4C07-A102-9175E67FA32B}" type="datetimeFigureOut">
              <a:rPr lang="it-IT" smtClean="0"/>
              <a:t>01/12/2023</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7FDB3796-EDE0-416A-A58B-3EF93ADEAE5D}" type="slidenum">
              <a:rPr lang="it-IT" smtClean="0"/>
              <a:t>‹N›</a:t>
            </a:fld>
            <a:endParaRPr lang="it-IT"/>
          </a:p>
        </p:txBody>
      </p:sp>
    </p:spTree>
    <p:extLst>
      <p:ext uri="{BB962C8B-B14F-4D97-AF65-F5344CB8AC3E}">
        <p14:creationId xmlns:p14="http://schemas.microsoft.com/office/powerpoint/2010/main" val="2598630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8B79C8-C901-4C07-A102-9175E67FA32B}" type="datetimeFigureOut">
              <a:rPr lang="it-IT" smtClean="0"/>
              <a:t>01/12/2023</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7FDB3796-EDE0-416A-A58B-3EF93ADEAE5D}" type="slidenum">
              <a:rPr lang="it-IT" smtClean="0"/>
              <a:t>‹N›</a:t>
            </a:fld>
            <a:endParaRPr lang="it-IT"/>
          </a:p>
        </p:txBody>
      </p:sp>
    </p:spTree>
    <p:extLst>
      <p:ext uri="{BB962C8B-B14F-4D97-AF65-F5344CB8AC3E}">
        <p14:creationId xmlns:p14="http://schemas.microsoft.com/office/powerpoint/2010/main" val="4179986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B8B79C8-C901-4C07-A102-9175E67FA32B}" type="datetimeFigureOut">
              <a:rPr lang="it-IT" smtClean="0"/>
              <a:t>01/12/2023</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7FDB3796-EDE0-416A-A58B-3EF93ADEAE5D}" type="slidenum">
              <a:rPr lang="it-IT" smtClean="0"/>
              <a:t>‹N›</a:t>
            </a:fld>
            <a:endParaRPr lang="it-IT"/>
          </a:p>
        </p:txBody>
      </p:sp>
    </p:spTree>
    <p:extLst>
      <p:ext uri="{BB962C8B-B14F-4D97-AF65-F5344CB8AC3E}">
        <p14:creationId xmlns:p14="http://schemas.microsoft.com/office/powerpoint/2010/main" val="387412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B8B79C8-C901-4C07-A102-9175E67FA32B}" type="datetimeFigureOut">
              <a:rPr lang="it-IT" smtClean="0"/>
              <a:t>01/12/2023</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7FDB3796-EDE0-416A-A58B-3EF93ADEAE5D}" type="slidenum">
              <a:rPr lang="it-IT" smtClean="0"/>
              <a:t>‹N›</a:t>
            </a:fld>
            <a:endParaRPr lang="it-IT"/>
          </a:p>
        </p:txBody>
      </p:sp>
    </p:spTree>
    <p:extLst>
      <p:ext uri="{BB962C8B-B14F-4D97-AF65-F5344CB8AC3E}">
        <p14:creationId xmlns:p14="http://schemas.microsoft.com/office/powerpoint/2010/main" val="2641638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B8B79C8-C901-4C07-A102-9175E67FA32B}" type="datetimeFigureOut">
              <a:rPr lang="it-IT" smtClean="0"/>
              <a:t>01/12/2023</a:t>
            </a:fld>
            <a:endParaRPr lang="it-IT"/>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it-IT"/>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7FDB3796-EDE0-416A-A58B-3EF93ADEAE5D}" type="slidenum">
              <a:rPr lang="it-IT" smtClean="0"/>
              <a:t>‹N›</a:t>
            </a:fld>
            <a:endParaRPr lang="it-IT"/>
          </a:p>
        </p:txBody>
      </p:sp>
    </p:spTree>
    <p:extLst>
      <p:ext uri="{BB962C8B-B14F-4D97-AF65-F5344CB8AC3E}">
        <p14:creationId xmlns:p14="http://schemas.microsoft.com/office/powerpoint/2010/main" val="38004188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AAEB521F-0A51-927B-A8D4-3E12231F165D}"/>
              </a:ext>
            </a:extLst>
          </p:cNvPr>
          <p:cNvPicPr>
            <a:picLocks noChangeAspect="1"/>
          </p:cNvPicPr>
          <p:nvPr/>
        </p:nvPicPr>
        <p:blipFill rotWithShape="1">
          <a:blip r:embed="rId3"/>
          <a:srcRect t="5978"/>
          <a:stretch/>
        </p:blipFill>
        <p:spPr>
          <a:xfrm>
            <a:off x="0" y="-812800"/>
            <a:ext cx="12192000" cy="7670800"/>
          </a:xfrm>
          <a:prstGeom prst="rect">
            <a:avLst/>
          </a:prstGeom>
        </p:spPr>
      </p:pic>
      <p:sp>
        <p:nvSpPr>
          <p:cNvPr id="6" name="CasellaDiTesto 5">
            <a:extLst>
              <a:ext uri="{FF2B5EF4-FFF2-40B4-BE49-F238E27FC236}">
                <a16:creationId xmlns:a16="http://schemas.microsoft.com/office/drawing/2014/main" id="{CCCB723F-C620-E83A-249D-9519A6C5FC8E}"/>
              </a:ext>
            </a:extLst>
          </p:cNvPr>
          <p:cNvSpPr txBox="1"/>
          <p:nvPr/>
        </p:nvSpPr>
        <p:spPr>
          <a:xfrm>
            <a:off x="596200" y="5143915"/>
            <a:ext cx="4438137" cy="1423082"/>
          </a:xfrm>
          <a:prstGeom prst="rect">
            <a:avLst/>
          </a:prstGeom>
          <a:noFill/>
        </p:spPr>
        <p:txBody>
          <a:bodyPr wrap="square" rtlCol="0">
            <a:spAutoFit/>
          </a:bodyPr>
          <a:lstStyle/>
          <a:p>
            <a:pPr>
              <a:lnSpc>
                <a:spcPct val="150000"/>
              </a:lnSpc>
            </a:pPr>
            <a:r>
              <a:rPr lang="it-IT" sz="2000" dirty="0"/>
              <a:t>Progettato da:</a:t>
            </a:r>
          </a:p>
          <a:p>
            <a:pPr marL="342900" indent="-342900">
              <a:lnSpc>
                <a:spcPct val="150000"/>
              </a:lnSpc>
              <a:buFont typeface="Arial" panose="020B0604020202020204" pitchFamily="34" charset="0"/>
              <a:buChar char="•"/>
            </a:pPr>
            <a:r>
              <a:rPr lang="it-IT" sz="2000" dirty="0"/>
              <a:t>PIACENTINI ALESSANDRO</a:t>
            </a:r>
          </a:p>
          <a:p>
            <a:pPr marL="342900" indent="-342900">
              <a:lnSpc>
                <a:spcPct val="150000"/>
              </a:lnSpc>
              <a:buFont typeface="Arial" panose="020B0604020202020204" pitchFamily="34" charset="0"/>
              <a:buChar char="•"/>
            </a:pPr>
            <a:r>
              <a:rPr lang="it-IT" sz="2000" dirty="0"/>
              <a:t>ALESSANDRO AGUILAR</a:t>
            </a:r>
          </a:p>
        </p:txBody>
      </p:sp>
      <p:sp>
        <p:nvSpPr>
          <p:cNvPr id="8" name="Rettangolo 7">
            <a:extLst>
              <a:ext uri="{FF2B5EF4-FFF2-40B4-BE49-F238E27FC236}">
                <a16:creationId xmlns:a16="http://schemas.microsoft.com/office/drawing/2014/main" id="{CA74DE2C-F2B8-803A-426B-0FA91EFBD67D}"/>
              </a:ext>
            </a:extLst>
          </p:cNvPr>
          <p:cNvSpPr/>
          <p:nvPr/>
        </p:nvSpPr>
        <p:spPr>
          <a:xfrm>
            <a:off x="596201" y="424052"/>
            <a:ext cx="4544514" cy="923330"/>
          </a:xfrm>
          <a:prstGeom prst="rect">
            <a:avLst/>
          </a:prstGeom>
          <a:noFill/>
        </p:spPr>
        <p:txBody>
          <a:bodyPr wrap="none" lIns="91440" tIns="45720" rIns="91440" bIns="45720">
            <a:spAutoFit/>
          </a:bodyPr>
          <a:lstStyle/>
          <a:p>
            <a:pPr algn="ctr"/>
            <a:r>
              <a:rPr lang="it-IT" sz="5400" b="0" cap="none" spc="0" dirty="0">
                <a:ln w="0"/>
                <a:solidFill>
                  <a:schemeClr val="tx1"/>
                </a:solidFill>
                <a:effectLst>
                  <a:outerShdw blurRad="38100" dist="19050" dir="2700000" algn="tl" rotWithShape="0">
                    <a:schemeClr val="dk1">
                      <a:alpha val="40000"/>
                    </a:schemeClr>
                  </a:outerShdw>
                </a:effectLst>
              </a:rPr>
              <a:t>Texas </a:t>
            </a:r>
            <a:r>
              <a:rPr lang="it-IT" sz="5400" b="0" cap="none" spc="0" dirty="0" err="1">
                <a:ln w="0"/>
                <a:solidFill>
                  <a:schemeClr val="tx1"/>
                </a:solidFill>
                <a:effectLst>
                  <a:outerShdw blurRad="38100" dist="19050" dir="2700000" algn="tl" rotWithShape="0">
                    <a:schemeClr val="dk1">
                      <a:alpha val="40000"/>
                    </a:schemeClr>
                  </a:outerShdw>
                </a:effectLst>
              </a:rPr>
              <a:t>hold</a:t>
            </a:r>
            <a:r>
              <a:rPr lang="it-IT" sz="5400" b="0" cap="none" spc="0" dirty="0">
                <a:ln w="0"/>
                <a:solidFill>
                  <a:schemeClr val="tx1"/>
                </a:solidFill>
                <a:effectLst>
                  <a:outerShdw blurRad="38100" dist="19050" dir="2700000" algn="tl" rotWithShape="0">
                    <a:schemeClr val="dk1">
                      <a:alpha val="40000"/>
                    </a:schemeClr>
                  </a:outerShdw>
                </a:effectLst>
              </a:rPr>
              <a:t> 'em</a:t>
            </a:r>
          </a:p>
        </p:txBody>
      </p:sp>
    </p:spTree>
    <p:extLst>
      <p:ext uri="{BB962C8B-B14F-4D97-AF65-F5344CB8AC3E}">
        <p14:creationId xmlns:p14="http://schemas.microsoft.com/office/powerpoint/2010/main" val="2180034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872D7724-9EA6-7B1E-76D8-C46B0661D6FD}"/>
              </a:ext>
            </a:extLst>
          </p:cNvPr>
          <p:cNvSpPr/>
          <p:nvPr/>
        </p:nvSpPr>
        <p:spPr>
          <a:xfrm>
            <a:off x="628284" y="509350"/>
            <a:ext cx="3021982" cy="923330"/>
          </a:xfrm>
          <a:prstGeom prst="rect">
            <a:avLst/>
          </a:prstGeom>
          <a:noFill/>
        </p:spPr>
        <p:txBody>
          <a:bodyPr wrap="none" lIns="91440" tIns="45720" rIns="91440" bIns="45720">
            <a:spAutoFit/>
          </a:bodyPr>
          <a:lstStyle/>
          <a:p>
            <a:pPr algn="ctr"/>
            <a:r>
              <a:rPr lang="it-IT" sz="5400" b="0" cap="none" spc="0" dirty="0">
                <a:ln w="0"/>
                <a:solidFill>
                  <a:schemeClr val="tx1"/>
                </a:solidFill>
                <a:effectLst>
                  <a:outerShdw blurRad="38100" dist="19050" dir="2700000" algn="tl" rotWithShape="0">
                    <a:schemeClr val="dk1">
                      <a:alpha val="40000"/>
                    </a:schemeClr>
                  </a:outerShdw>
                </a:effectLst>
              </a:rPr>
              <a:t>Che cos’è</a:t>
            </a:r>
          </a:p>
        </p:txBody>
      </p:sp>
      <p:sp>
        <p:nvSpPr>
          <p:cNvPr id="3" name="CasellaDiTesto 2">
            <a:extLst>
              <a:ext uri="{FF2B5EF4-FFF2-40B4-BE49-F238E27FC236}">
                <a16:creationId xmlns:a16="http://schemas.microsoft.com/office/drawing/2014/main" id="{22D75305-D05F-25F8-3C60-B6570B137713}"/>
              </a:ext>
            </a:extLst>
          </p:cNvPr>
          <p:cNvSpPr txBox="1"/>
          <p:nvPr/>
        </p:nvSpPr>
        <p:spPr>
          <a:xfrm flipH="1">
            <a:off x="473226" y="2030125"/>
            <a:ext cx="4618478" cy="1200329"/>
          </a:xfrm>
          <a:prstGeom prst="rect">
            <a:avLst/>
          </a:prstGeom>
          <a:noFill/>
        </p:spPr>
        <p:txBody>
          <a:bodyPr wrap="square" rtlCol="0">
            <a:spAutoFit/>
          </a:bodyPr>
          <a:lstStyle/>
          <a:p>
            <a:r>
              <a:rPr lang="it-IT" dirty="0"/>
              <a:t>Il Texas Hold'em è un gioco di carte giocato con scommesse dove la fortuna e l'abilità si mescolano, ed è una delle varianti più popolari del gioco di carte del poker .</a:t>
            </a:r>
          </a:p>
        </p:txBody>
      </p:sp>
      <p:pic>
        <p:nvPicPr>
          <p:cNvPr id="4" name="Immagine 3">
            <a:extLst>
              <a:ext uri="{FF2B5EF4-FFF2-40B4-BE49-F238E27FC236}">
                <a16:creationId xmlns:a16="http://schemas.microsoft.com/office/drawing/2014/main" id="{09336ADB-12CD-E2A3-8606-1196A98F1442}"/>
              </a:ext>
            </a:extLst>
          </p:cNvPr>
          <p:cNvPicPr>
            <a:picLocks noChangeAspect="1"/>
          </p:cNvPicPr>
          <p:nvPr/>
        </p:nvPicPr>
        <p:blipFill>
          <a:blip r:embed="rId2"/>
          <a:stretch>
            <a:fillRect/>
          </a:stretch>
        </p:blipFill>
        <p:spPr>
          <a:xfrm>
            <a:off x="5058316" y="1708912"/>
            <a:ext cx="6660458" cy="4441173"/>
          </a:xfrm>
          <a:prstGeom prst="rect">
            <a:avLst/>
          </a:prstGeom>
        </p:spPr>
      </p:pic>
      <p:sp>
        <p:nvSpPr>
          <p:cNvPr id="6" name="CasellaDiTesto 5">
            <a:extLst>
              <a:ext uri="{FF2B5EF4-FFF2-40B4-BE49-F238E27FC236}">
                <a16:creationId xmlns:a16="http://schemas.microsoft.com/office/drawing/2014/main" id="{8D77261D-C166-E901-711B-8B6AD46E5FD9}"/>
              </a:ext>
            </a:extLst>
          </p:cNvPr>
          <p:cNvSpPr txBox="1"/>
          <p:nvPr/>
        </p:nvSpPr>
        <p:spPr>
          <a:xfrm>
            <a:off x="428295" y="3929499"/>
            <a:ext cx="4708340" cy="1754326"/>
          </a:xfrm>
          <a:prstGeom prst="rect">
            <a:avLst/>
          </a:prstGeom>
          <a:noFill/>
        </p:spPr>
        <p:txBody>
          <a:bodyPr wrap="square" rtlCol="0">
            <a:spAutoFit/>
          </a:bodyPr>
          <a:lstStyle/>
          <a:p>
            <a:r>
              <a:rPr lang="it-IT" dirty="0"/>
              <a:t>Questa applicazione client/server rappresenta una versione online del classico gioco di poker, consentendo a un massimo di 7 giocatori di partecipare simultaneamente, trasformando l'esperienza tradizionale in un'opportunità di gioco virtuale.</a:t>
            </a:r>
            <a:endParaRPr lang="en-US" dirty="0"/>
          </a:p>
        </p:txBody>
      </p:sp>
    </p:spTree>
    <p:extLst>
      <p:ext uri="{BB962C8B-B14F-4D97-AF65-F5344CB8AC3E}">
        <p14:creationId xmlns:p14="http://schemas.microsoft.com/office/powerpoint/2010/main" val="2300690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09260F09-2056-9A93-0223-B354D269840F}"/>
              </a:ext>
            </a:extLst>
          </p:cNvPr>
          <p:cNvSpPr/>
          <p:nvPr/>
        </p:nvSpPr>
        <p:spPr>
          <a:xfrm>
            <a:off x="1085850" y="469207"/>
            <a:ext cx="10020300" cy="923330"/>
          </a:xfrm>
          <a:prstGeom prst="rect">
            <a:avLst/>
          </a:prstGeom>
          <a:noFill/>
        </p:spPr>
        <p:txBody>
          <a:bodyPr wrap="square" lIns="91440" tIns="45720" rIns="91440" bIns="45720">
            <a:spAutoFit/>
          </a:bodyPr>
          <a:lstStyle/>
          <a:p>
            <a:pPr algn="ctr"/>
            <a:r>
              <a:rPr lang="it-IT" sz="5400" b="0" cap="none" spc="0" dirty="0">
                <a:ln w="0"/>
                <a:solidFill>
                  <a:schemeClr val="tx1"/>
                </a:solidFill>
                <a:effectLst>
                  <a:outerShdw blurRad="38100" dist="19050" dir="2700000" algn="tl" rotWithShape="0">
                    <a:schemeClr val="dk1">
                      <a:alpha val="40000"/>
                    </a:schemeClr>
                  </a:outerShdw>
                </a:effectLst>
              </a:rPr>
              <a:t>COME FUNZIONA IL GIOCO</a:t>
            </a:r>
          </a:p>
        </p:txBody>
      </p:sp>
      <p:pic>
        <p:nvPicPr>
          <p:cNvPr id="5" name="Immagine 4">
            <a:extLst>
              <a:ext uri="{FF2B5EF4-FFF2-40B4-BE49-F238E27FC236}">
                <a16:creationId xmlns:a16="http://schemas.microsoft.com/office/drawing/2014/main" id="{1EE90C03-6C24-4324-6FD2-DF2586B85C69}"/>
              </a:ext>
            </a:extLst>
          </p:cNvPr>
          <p:cNvPicPr>
            <a:picLocks noChangeAspect="1"/>
          </p:cNvPicPr>
          <p:nvPr/>
        </p:nvPicPr>
        <p:blipFill>
          <a:blip r:embed="rId3"/>
          <a:stretch>
            <a:fillRect/>
          </a:stretch>
        </p:blipFill>
        <p:spPr>
          <a:xfrm>
            <a:off x="5080185" y="1785258"/>
            <a:ext cx="6537431" cy="4089018"/>
          </a:xfrm>
          <a:prstGeom prst="rect">
            <a:avLst/>
          </a:prstGeom>
        </p:spPr>
      </p:pic>
      <p:sp>
        <p:nvSpPr>
          <p:cNvPr id="7" name="CasellaDiTesto 6">
            <a:extLst>
              <a:ext uri="{FF2B5EF4-FFF2-40B4-BE49-F238E27FC236}">
                <a16:creationId xmlns:a16="http://schemas.microsoft.com/office/drawing/2014/main" id="{2E364162-B24D-7743-F909-39701C9BCBD3}"/>
              </a:ext>
            </a:extLst>
          </p:cNvPr>
          <p:cNvSpPr txBox="1"/>
          <p:nvPr/>
        </p:nvSpPr>
        <p:spPr>
          <a:xfrm>
            <a:off x="918775" y="2014592"/>
            <a:ext cx="664028" cy="369332"/>
          </a:xfrm>
          <a:prstGeom prst="rect">
            <a:avLst/>
          </a:prstGeom>
          <a:noFill/>
        </p:spPr>
        <p:txBody>
          <a:bodyPr wrap="none" rtlCol="0">
            <a:spAutoFit/>
          </a:bodyPr>
          <a:lstStyle/>
          <a:p>
            <a:r>
              <a:rPr lang="it-IT" dirty="0"/>
              <a:t>carte</a:t>
            </a:r>
          </a:p>
        </p:txBody>
      </p:sp>
      <p:cxnSp>
        <p:nvCxnSpPr>
          <p:cNvPr id="9" name="Connettore 2 8">
            <a:extLst>
              <a:ext uri="{FF2B5EF4-FFF2-40B4-BE49-F238E27FC236}">
                <a16:creationId xmlns:a16="http://schemas.microsoft.com/office/drawing/2014/main" id="{5C399817-4B01-82A3-955A-13FEF0CC5DAD}"/>
              </a:ext>
            </a:extLst>
          </p:cNvPr>
          <p:cNvCxnSpPr/>
          <p:nvPr/>
        </p:nvCxnSpPr>
        <p:spPr>
          <a:xfrm>
            <a:off x="2235200" y="2220686"/>
            <a:ext cx="4572000" cy="478971"/>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0" name="CasellaDiTesto 9">
            <a:extLst>
              <a:ext uri="{FF2B5EF4-FFF2-40B4-BE49-F238E27FC236}">
                <a16:creationId xmlns:a16="http://schemas.microsoft.com/office/drawing/2014/main" id="{1728551A-71F9-500D-99BD-0294A4D25427}"/>
              </a:ext>
            </a:extLst>
          </p:cNvPr>
          <p:cNvSpPr txBox="1"/>
          <p:nvPr/>
        </p:nvSpPr>
        <p:spPr>
          <a:xfrm>
            <a:off x="1135519" y="3645101"/>
            <a:ext cx="512961" cy="369332"/>
          </a:xfrm>
          <a:prstGeom prst="rect">
            <a:avLst/>
          </a:prstGeom>
          <a:noFill/>
        </p:spPr>
        <p:txBody>
          <a:bodyPr wrap="none" rtlCol="0">
            <a:spAutoFit/>
          </a:bodyPr>
          <a:lstStyle/>
          <a:p>
            <a:r>
              <a:rPr lang="it-IT" dirty="0" err="1"/>
              <a:t>Pot</a:t>
            </a:r>
            <a:endParaRPr lang="it-IT" dirty="0"/>
          </a:p>
        </p:txBody>
      </p:sp>
      <p:cxnSp>
        <p:nvCxnSpPr>
          <p:cNvPr id="13" name="Connettore 2 12">
            <a:extLst>
              <a:ext uri="{FF2B5EF4-FFF2-40B4-BE49-F238E27FC236}">
                <a16:creationId xmlns:a16="http://schemas.microsoft.com/office/drawing/2014/main" id="{4E735E30-48D1-7D35-05CB-793804272F09}"/>
              </a:ext>
            </a:extLst>
          </p:cNvPr>
          <p:cNvCxnSpPr>
            <a:cxnSpLocks/>
          </p:cNvCxnSpPr>
          <p:nvPr/>
        </p:nvCxnSpPr>
        <p:spPr>
          <a:xfrm>
            <a:off x="2044557" y="3872915"/>
            <a:ext cx="5692556" cy="101943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5" name="CasellaDiTesto 14">
            <a:extLst>
              <a:ext uri="{FF2B5EF4-FFF2-40B4-BE49-F238E27FC236}">
                <a16:creationId xmlns:a16="http://schemas.microsoft.com/office/drawing/2014/main" id="{B8780507-2DB9-85FD-0F0A-28DC6D4B1863}"/>
              </a:ext>
            </a:extLst>
          </p:cNvPr>
          <p:cNvSpPr txBox="1"/>
          <p:nvPr/>
        </p:nvSpPr>
        <p:spPr>
          <a:xfrm>
            <a:off x="564817" y="2905891"/>
            <a:ext cx="1654364" cy="369332"/>
          </a:xfrm>
          <a:prstGeom prst="rect">
            <a:avLst/>
          </a:prstGeom>
          <a:noFill/>
        </p:spPr>
        <p:txBody>
          <a:bodyPr wrap="none" rtlCol="0">
            <a:spAutoFit/>
          </a:bodyPr>
          <a:lstStyle/>
          <a:p>
            <a:r>
              <a:rPr lang="it-IT" dirty="0" err="1"/>
              <a:t>Comunity</a:t>
            </a:r>
            <a:r>
              <a:rPr lang="it-IT" dirty="0"/>
              <a:t> card</a:t>
            </a:r>
          </a:p>
        </p:txBody>
      </p:sp>
      <p:cxnSp>
        <p:nvCxnSpPr>
          <p:cNvPr id="16" name="Connettore 2 15">
            <a:extLst>
              <a:ext uri="{FF2B5EF4-FFF2-40B4-BE49-F238E27FC236}">
                <a16:creationId xmlns:a16="http://schemas.microsoft.com/office/drawing/2014/main" id="{85157547-9988-9F3A-7D07-C353BBFE5049}"/>
              </a:ext>
            </a:extLst>
          </p:cNvPr>
          <p:cNvCxnSpPr>
            <a:cxnSpLocks/>
          </p:cNvCxnSpPr>
          <p:nvPr/>
        </p:nvCxnSpPr>
        <p:spPr>
          <a:xfrm>
            <a:off x="2369297" y="3090557"/>
            <a:ext cx="4925355" cy="73921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8" name="CasellaDiTesto 17">
            <a:extLst>
              <a:ext uri="{FF2B5EF4-FFF2-40B4-BE49-F238E27FC236}">
                <a16:creationId xmlns:a16="http://schemas.microsoft.com/office/drawing/2014/main" id="{2DB61A47-C500-1E33-3C09-77AE79F6F1EA}"/>
              </a:ext>
            </a:extLst>
          </p:cNvPr>
          <p:cNvSpPr txBox="1"/>
          <p:nvPr/>
        </p:nvSpPr>
        <p:spPr>
          <a:xfrm>
            <a:off x="918775" y="4587742"/>
            <a:ext cx="1487874" cy="369332"/>
          </a:xfrm>
          <a:prstGeom prst="rect">
            <a:avLst/>
          </a:prstGeom>
          <a:noFill/>
        </p:spPr>
        <p:txBody>
          <a:bodyPr wrap="square" rtlCol="0">
            <a:spAutoFit/>
          </a:bodyPr>
          <a:lstStyle/>
          <a:p>
            <a:r>
              <a:rPr lang="it-IT" dirty="0"/>
              <a:t>Varie scelte</a:t>
            </a:r>
          </a:p>
        </p:txBody>
      </p:sp>
      <p:cxnSp>
        <p:nvCxnSpPr>
          <p:cNvPr id="19" name="Connettore 2 18">
            <a:extLst>
              <a:ext uri="{FF2B5EF4-FFF2-40B4-BE49-F238E27FC236}">
                <a16:creationId xmlns:a16="http://schemas.microsoft.com/office/drawing/2014/main" id="{058770B1-DCD6-006F-46DE-68987725F8DE}"/>
              </a:ext>
            </a:extLst>
          </p:cNvPr>
          <p:cNvCxnSpPr>
            <a:cxnSpLocks/>
          </p:cNvCxnSpPr>
          <p:nvPr/>
        </p:nvCxnSpPr>
        <p:spPr>
          <a:xfrm>
            <a:off x="2406649" y="4761338"/>
            <a:ext cx="8366092" cy="523728"/>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08688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09260F09-2056-9A93-0223-B354D269840F}"/>
              </a:ext>
            </a:extLst>
          </p:cNvPr>
          <p:cNvSpPr/>
          <p:nvPr/>
        </p:nvSpPr>
        <p:spPr>
          <a:xfrm>
            <a:off x="5279472" y="609600"/>
            <a:ext cx="5844759" cy="970450"/>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100" b="0" cap="none" spc="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COME FUNZIONA IL GIOCO</a:t>
            </a:r>
          </a:p>
        </p:txBody>
      </p:sp>
      <p:pic>
        <p:nvPicPr>
          <p:cNvPr id="10" name="Picture 9">
            <a:extLst>
              <a:ext uri="{FF2B5EF4-FFF2-40B4-BE49-F238E27FC236}">
                <a16:creationId xmlns:a16="http://schemas.microsoft.com/office/drawing/2014/main" id="{E67A036B-F109-477D-A092-D947533E27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10650" y="1"/>
            <a:ext cx="4966697" cy="6858000"/>
          </a:xfrm>
          <a:prstGeom prst="rect">
            <a:avLst/>
          </a:prstGeom>
        </p:spPr>
      </p:pic>
      <p:pic>
        <p:nvPicPr>
          <p:cNvPr id="5" name="Immagine 4">
            <a:extLst>
              <a:ext uri="{FF2B5EF4-FFF2-40B4-BE49-F238E27FC236}">
                <a16:creationId xmlns:a16="http://schemas.microsoft.com/office/drawing/2014/main" id="{6F786391-47EA-2C8D-A1FD-8C63CF5E54A2}"/>
              </a:ext>
            </a:extLst>
          </p:cNvPr>
          <p:cNvPicPr>
            <a:picLocks noChangeAspect="1"/>
          </p:cNvPicPr>
          <p:nvPr/>
        </p:nvPicPr>
        <p:blipFill rotWithShape="1">
          <a:blip r:embed="rId4"/>
          <a:srcRect r="2" b="9489"/>
          <a:stretch/>
        </p:blipFill>
        <p:spPr>
          <a:xfrm>
            <a:off x="632815" y="643465"/>
            <a:ext cx="4003193" cy="5103372"/>
          </a:xfrm>
          <a:prstGeom prst="rect">
            <a:avLst/>
          </a:prstGeom>
        </p:spPr>
      </p:pic>
      <p:sp>
        <p:nvSpPr>
          <p:cNvPr id="4" name="CasellaDiTesto 3">
            <a:extLst>
              <a:ext uri="{FF2B5EF4-FFF2-40B4-BE49-F238E27FC236}">
                <a16:creationId xmlns:a16="http://schemas.microsoft.com/office/drawing/2014/main" id="{E9CE304D-39EC-9D9A-5BD2-EB573A1644F7}"/>
              </a:ext>
            </a:extLst>
          </p:cNvPr>
          <p:cNvSpPr txBox="1"/>
          <p:nvPr/>
        </p:nvSpPr>
        <p:spPr>
          <a:xfrm>
            <a:off x="5279472" y="1828801"/>
            <a:ext cx="5844760" cy="3866048"/>
          </a:xfrm>
          <a:prstGeom prst="rect">
            <a:avLst/>
          </a:prstGeom>
        </p:spPr>
        <p:txBody>
          <a:bodyPr vert="horz" lIns="91440" tIns="45720" rIns="91440" bIns="45720" rtlCol="0" anchor="ctr">
            <a:normAutofit/>
          </a:bodyPr>
          <a:lstStyle/>
          <a:p>
            <a:pPr>
              <a:spcBef>
                <a:spcPct val="20000"/>
              </a:spcBef>
              <a:spcAft>
                <a:spcPts val="600"/>
              </a:spcAft>
              <a:buClr>
                <a:srgbClr val="DE9292"/>
              </a:buClr>
              <a:buSzPct val="70000"/>
              <a:buFont typeface="Wingdings 2" charset="2"/>
            </a:pP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Utilizzando</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nessuna</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una</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o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entrambe</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delle</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proprie</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carte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coperte</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(hole cards) e il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conseguente</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numero</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di carte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scoperte</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tra</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le cinque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che</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si</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trovano</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sul</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tavolo</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(le community cards),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ogni</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giocatore</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dovrà</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formare</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la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migliore</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combinazione</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di poker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possibile</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composta</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da cinque carte.</a:t>
            </a:r>
          </a:p>
          <a:p>
            <a:pPr>
              <a:spcBef>
                <a:spcPct val="20000"/>
              </a:spcBef>
              <a:spcAft>
                <a:spcPts val="600"/>
              </a:spcAft>
              <a:buClr>
                <a:srgbClr val="DE9292"/>
              </a:buClr>
              <a:buSzPct val="70000"/>
              <a:buFont typeface="Wingdings 2" charset="2"/>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Il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giocatore</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con la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migliore</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combinazione</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vince</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il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piatto</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t>
            </a:r>
          </a:p>
        </p:txBody>
      </p:sp>
    </p:spTree>
    <p:extLst>
      <p:ext uri="{BB962C8B-B14F-4D97-AF65-F5344CB8AC3E}">
        <p14:creationId xmlns:p14="http://schemas.microsoft.com/office/powerpoint/2010/main" val="2586489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0899F53F-9F93-AB6E-86F6-300980A63985}"/>
              </a:ext>
            </a:extLst>
          </p:cNvPr>
          <p:cNvSpPr/>
          <p:nvPr/>
        </p:nvSpPr>
        <p:spPr>
          <a:xfrm>
            <a:off x="5146160" y="609599"/>
            <a:ext cx="5978072" cy="1200097"/>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b="0" cap="none" spc="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TECNICHE UTILIZZATE</a:t>
            </a:r>
          </a:p>
        </p:txBody>
      </p:sp>
      <p:sp>
        <p:nvSpPr>
          <p:cNvPr id="17" name="Rectangle 16">
            <a:extLst>
              <a:ext uri="{FF2B5EF4-FFF2-40B4-BE49-F238E27FC236}">
                <a16:creationId xmlns:a16="http://schemas.microsoft.com/office/drawing/2014/main" id="{6F604543-815E-4A29-B3F3-AC4439D3A3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5" y="965196"/>
            <a:ext cx="3685394" cy="4971787"/>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magine 9" descr="Immagine che contiene testo, schermata, software, Software multimediale&#10;&#10;Descrizione generata automaticamente">
            <a:extLst>
              <a:ext uri="{FF2B5EF4-FFF2-40B4-BE49-F238E27FC236}">
                <a16:creationId xmlns:a16="http://schemas.microsoft.com/office/drawing/2014/main" id="{EC8E7527-D66C-FF63-8A15-147B0CCC2672}"/>
              </a:ext>
            </a:extLst>
          </p:cNvPr>
          <p:cNvPicPr>
            <a:picLocks noChangeAspect="1"/>
          </p:cNvPicPr>
          <p:nvPr/>
        </p:nvPicPr>
        <p:blipFill rotWithShape="1">
          <a:blip r:embed="rId3"/>
          <a:srcRect r="58359"/>
          <a:stretch/>
        </p:blipFill>
        <p:spPr>
          <a:xfrm>
            <a:off x="2583973" y="1037623"/>
            <a:ext cx="1981677" cy="2391377"/>
          </a:xfrm>
          <a:prstGeom prst="rect">
            <a:avLst/>
          </a:prstGeom>
        </p:spPr>
      </p:pic>
      <p:pic>
        <p:nvPicPr>
          <p:cNvPr id="12" name="Immagine 11" descr="Immagine che contiene testo, schermata, software&#10;&#10;Descrizione generata automaticamente">
            <a:extLst>
              <a:ext uri="{FF2B5EF4-FFF2-40B4-BE49-F238E27FC236}">
                <a16:creationId xmlns:a16="http://schemas.microsoft.com/office/drawing/2014/main" id="{352DFB12-8382-3BE4-698A-E41BE71C00A8}"/>
              </a:ext>
            </a:extLst>
          </p:cNvPr>
          <p:cNvPicPr>
            <a:picLocks noChangeAspect="1"/>
          </p:cNvPicPr>
          <p:nvPr/>
        </p:nvPicPr>
        <p:blipFill>
          <a:blip r:embed="rId4"/>
          <a:stretch>
            <a:fillRect/>
          </a:stretch>
        </p:blipFill>
        <p:spPr>
          <a:xfrm>
            <a:off x="1067768" y="3490813"/>
            <a:ext cx="2330708" cy="2384357"/>
          </a:xfrm>
          <a:prstGeom prst="rect">
            <a:avLst/>
          </a:prstGeom>
        </p:spPr>
      </p:pic>
      <p:sp>
        <p:nvSpPr>
          <p:cNvPr id="7" name="CasellaDiTesto 6">
            <a:extLst>
              <a:ext uri="{FF2B5EF4-FFF2-40B4-BE49-F238E27FC236}">
                <a16:creationId xmlns:a16="http://schemas.microsoft.com/office/drawing/2014/main" id="{E82EB9A9-5149-5F5D-1D7E-2B556FB4C89A}"/>
              </a:ext>
            </a:extLst>
          </p:cNvPr>
          <p:cNvSpPr txBox="1"/>
          <p:nvPr/>
        </p:nvSpPr>
        <p:spPr>
          <a:xfrm>
            <a:off x="5146160" y="1938867"/>
            <a:ext cx="5978072" cy="3998116"/>
          </a:xfrm>
          <a:prstGeom prst="rect">
            <a:avLst/>
          </a:prstGeom>
        </p:spPr>
        <p:txBody>
          <a:bodyPr vert="horz" lIns="91440" tIns="45720" rIns="91440" bIns="45720" rtlCol="0" anchor="t">
            <a:normAutofit/>
          </a:bodyPr>
          <a:lstStyle/>
          <a:p>
            <a:pPr marL="285750" indent="-285750">
              <a:spcBef>
                <a:spcPct val="20000"/>
              </a:spcBef>
              <a:spcAft>
                <a:spcPts val="600"/>
              </a:spcAft>
              <a:buClr>
                <a:srgbClr val="BF77DB"/>
              </a:buClr>
              <a:buSzPct val="70000"/>
              <a:buFont typeface="Wingdings 2" charset="2"/>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Il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programma</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per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effettuare</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la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connessione</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client- server,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utilizza</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il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protocollo</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TCP/IP</a:t>
            </a:r>
          </a:p>
          <a:p>
            <a:pPr marL="285750" indent="-285750">
              <a:spcBef>
                <a:spcPct val="20000"/>
              </a:spcBef>
              <a:spcAft>
                <a:spcPts val="600"/>
              </a:spcAft>
              <a:buClr>
                <a:srgbClr val="BF77DB"/>
              </a:buClr>
              <a:buSzPct val="70000"/>
              <a:buFont typeface="Wingdings 2" charset="2"/>
              <a:buChar char="•"/>
            </a:pP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Crea</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un socket del server e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attende</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connessioni</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dai</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client.</a:t>
            </a:r>
          </a:p>
          <a:p>
            <a:pPr marL="285750" indent="-285750">
              <a:spcBef>
                <a:spcPct val="20000"/>
              </a:spcBef>
              <a:spcAft>
                <a:spcPts val="600"/>
              </a:spcAft>
              <a:buClr>
                <a:srgbClr val="BF77DB"/>
              </a:buClr>
              <a:buSzPct val="70000"/>
              <a:buFont typeface="Wingdings 2" charset="2"/>
              <a:buChar char="•"/>
            </a:pP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Quando</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un client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si</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connette</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il server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accetta</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la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connessione</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e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riceve</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dati</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dal client.</a:t>
            </a:r>
          </a:p>
          <a:p>
            <a:pPr marL="285750" indent="-285750">
              <a:spcBef>
                <a:spcPct val="20000"/>
              </a:spcBef>
              <a:spcAft>
                <a:spcPts val="600"/>
              </a:spcAft>
              <a:buClr>
                <a:srgbClr val="BF77DB"/>
              </a:buClr>
              <a:buSzPct val="70000"/>
              <a:buFont typeface="Wingdings 2" charset="2"/>
              <a:buChar char="•"/>
            </a:pP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Quando</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almeno</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due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giocatori</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sono</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connessi</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il server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avvia</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la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fase</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di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gioco</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t>
            </a:r>
          </a:p>
          <a:p>
            <a:pPr marL="285750" indent="-285750">
              <a:spcBef>
                <a:spcPct val="20000"/>
              </a:spcBef>
              <a:spcAft>
                <a:spcPts val="600"/>
              </a:spcAft>
              <a:buClr>
                <a:srgbClr val="BF77DB"/>
              </a:buClr>
              <a:buSzPct val="70000"/>
              <a:buFont typeface="Wingdings 2" charset="2"/>
              <a:buChar char="•"/>
            </a:pP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Invia</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informazioni</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ai client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connessi</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inviando</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una</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stringa</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xml.</a:t>
            </a:r>
          </a:p>
          <a:p>
            <a:pPr marL="285750" indent="-285750">
              <a:spcBef>
                <a:spcPct val="20000"/>
              </a:spcBef>
              <a:spcAft>
                <a:spcPts val="600"/>
              </a:spcAft>
              <a:buClr>
                <a:srgbClr val="BF77DB"/>
              </a:buClr>
              <a:buSzPct val="70000"/>
              <a:buFont typeface="Wingdings 2" charset="2"/>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E lo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scambio</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di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comandi</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brevi</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usa</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la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codifica</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CSV</a:t>
            </a:r>
          </a:p>
        </p:txBody>
      </p:sp>
    </p:spTree>
    <p:extLst>
      <p:ext uri="{BB962C8B-B14F-4D97-AF65-F5344CB8AC3E}">
        <p14:creationId xmlns:p14="http://schemas.microsoft.com/office/powerpoint/2010/main" val="2800315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62699E61-7BAC-F9EC-3CCF-BFD6CC1378F2}"/>
              </a:ext>
            </a:extLst>
          </p:cNvPr>
          <p:cNvSpPr/>
          <p:nvPr/>
        </p:nvSpPr>
        <p:spPr>
          <a:xfrm>
            <a:off x="3252726" y="2967335"/>
            <a:ext cx="5686557" cy="1754326"/>
          </a:xfrm>
          <a:prstGeom prst="rect">
            <a:avLst/>
          </a:prstGeom>
          <a:noFill/>
        </p:spPr>
        <p:txBody>
          <a:bodyPr wrap="none" lIns="91440" tIns="45720" rIns="91440" bIns="45720">
            <a:spAutoFit/>
          </a:bodyPr>
          <a:lstStyle/>
          <a:p>
            <a:pPr algn="ctr"/>
            <a:r>
              <a:rPr lang="it-IT" sz="5400" b="0" cap="none" spc="0">
                <a:ln w="0"/>
                <a:solidFill>
                  <a:schemeClr val="tx1"/>
                </a:solidFill>
                <a:effectLst>
                  <a:outerShdw blurRad="38100" dist="19050" dir="2700000" algn="tl" rotWithShape="0">
                    <a:schemeClr val="dk1">
                      <a:alpha val="40000"/>
                    </a:schemeClr>
                  </a:outerShdw>
                </a:effectLst>
              </a:rPr>
              <a:t>DOCUMENTAZIONE</a:t>
            </a:r>
          </a:p>
          <a:p>
            <a:pPr algn="ctr"/>
            <a:endParaRPr lang="it-IT"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97978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90890E4C-7501-A1C6-B1A2-9B31803F432B}"/>
              </a:ext>
            </a:extLst>
          </p:cNvPr>
          <p:cNvSpPr/>
          <p:nvPr/>
        </p:nvSpPr>
        <p:spPr>
          <a:xfrm>
            <a:off x="-386026" y="1611518"/>
            <a:ext cx="5441285" cy="2364964"/>
          </a:xfrm>
          <a:prstGeom prst="rect">
            <a:avLst/>
          </a:prstGeom>
        </p:spPr>
        <p:txBody>
          <a:bodyPr vert="horz" lIns="91440" tIns="45720" rIns="91440" bIns="45720" rtlCol="0" anchor="b">
            <a:normAutofit/>
          </a:bodyPr>
          <a:lstStyle/>
          <a:p>
            <a:pPr algn="ctr">
              <a:spcBef>
                <a:spcPct val="0"/>
              </a:spcBef>
              <a:spcAft>
                <a:spcPts val="600"/>
              </a:spcAft>
            </a:pPr>
            <a:r>
              <a:rPr lang="en-US" sz="5400" b="0" cap="none" spc="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USE CASE</a:t>
            </a:r>
          </a:p>
        </p:txBody>
      </p:sp>
      <p:pic>
        <p:nvPicPr>
          <p:cNvPr id="9" name="Picture 8">
            <a:extLst>
              <a:ext uri="{FF2B5EF4-FFF2-40B4-BE49-F238E27FC236}">
                <a16:creationId xmlns:a16="http://schemas.microsoft.com/office/drawing/2014/main" id="{76AAFF90-89E1-46D5-B8B5-3BFDBB92D8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pic>
        <p:nvPicPr>
          <p:cNvPr id="4" name="Immagine 3">
            <a:extLst>
              <a:ext uri="{FF2B5EF4-FFF2-40B4-BE49-F238E27FC236}">
                <a16:creationId xmlns:a16="http://schemas.microsoft.com/office/drawing/2014/main" id="{4D6A6919-DD09-6D03-7024-C587EF2EA5CB}"/>
              </a:ext>
            </a:extLst>
          </p:cNvPr>
          <p:cNvPicPr>
            <a:picLocks noChangeAspect="1"/>
          </p:cNvPicPr>
          <p:nvPr/>
        </p:nvPicPr>
        <p:blipFill>
          <a:blip r:embed="rId4"/>
          <a:stretch>
            <a:fillRect/>
          </a:stretch>
        </p:blipFill>
        <p:spPr>
          <a:xfrm>
            <a:off x="6870056" y="423514"/>
            <a:ext cx="3366144" cy="6010972"/>
          </a:xfrm>
          <a:prstGeom prst="rect">
            <a:avLst/>
          </a:prstGeom>
        </p:spPr>
      </p:pic>
    </p:spTree>
    <p:extLst>
      <p:ext uri="{BB962C8B-B14F-4D97-AF65-F5344CB8AC3E}">
        <p14:creationId xmlns:p14="http://schemas.microsoft.com/office/powerpoint/2010/main" val="2875542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195423DD-313C-28F7-18CF-6C14D5665FA8}"/>
              </a:ext>
            </a:extLst>
          </p:cNvPr>
          <p:cNvSpPr/>
          <p:nvPr/>
        </p:nvSpPr>
        <p:spPr>
          <a:xfrm>
            <a:off x="-256658" y="1804878"/>
            <a:ext cx="5441285" cy="2364964"/>
          </a:xfrm>
          <a:prstGeom prst="rect">
            <a:avLst/>
          </a:prstGeom>
        </p:spPr>
        <p:txBody>
          <a:bodyPr vert="horz" lIns="91440" tIns="45720" rIns="91440" bIns="45720" rtlCol="0" anchor="b">
            <a:normAutofit/>
          </a:bodyPr>
          <a:lstStyle/>
          <a:p>
            <a:pPr algn="ctr">
              <a:spcBef>
                <a:spcPct val="0"/>
              </a:spcBef>
              <a:spcAft>
                <a:spcPts val="600"/>
              </a:spcAft>
            </a:pPr>
            <a:r>
              <a:rPr lang="en-US" sz="5400" b="0" cap="none" spc="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SEQUENZE DIAGRAM</a:t>
            </a:r>
          </a:p>
        </p:txBody>
      </p:sp>
      <p:pic>
        <p:nvPicPr>
          <p:cNvPr id="9" name="Picture 8">
            <a:extLst>
              <a:ext uri="{FF2B5EF4-FFF2-40B4-BE49-F238E27FC236}">
                <a16:creationId xmlns:a16="http://schemas.microsoft.com/office/drawing/2014/main" id="{76AAFF90-89E1-46D5-B8B5-3BFDBB92D8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pic>
        <p:nvPicPr>
          <p:cNvPr id="4" name="Immagine 3">
            <a:extLst>
              <a:ext uri="{FF2B5EF4-FFF2-40B4-BE49-F238E27FC236}">
                <a16:creationId xmlns:a16="http://schemas.microsoft.com/office/drawing/2014/main" id="{E6667690-300E-74A4-4DBD-E59669F48D28}"/>
              </a:ext>
            </a:extLst>
          </p:cNvPr>
          <p:cNvPicPr>
            <a:picLocks noChangeAspect="1"/>
          </p:cNvPicPr>
          <p:nvPr/>
        </p:nvPicPr>
        <p:blipFill>
          <a:blip r:embed="rId4"/>
          <a:stretch>
            <a:fillRect/>
          </a:stretch>
        </p:blipFill>
        <p:spPr>
          <a:xfrm>
            <a:off x="7007374" y="194729"/>
            <a:ext cx="2555073" cy="6468542"/>
          </a:xfrm>
          <a:prstGeom prst="rect">
            <a:avLst/>
          </a:prstGeom>
        </p:spPr>
      </p:pic>
    </p:spTree>
    <p:extLst>
      <p:ext uri="{BB962C8B-B14F-4D97-AF65-F5344CB8AC3E}">
        <p14:creationId xmlns:p14="http://schemas.microsoft.com/office/powerpoint/2010/main" val="1660519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2147221A-CCA0-DA74-50BE-DF53A14498F9}"/>
              </a:ext>
            </a:extLst>
          </p:cNvPr>
          <p:cNvSpPr/>
          <p:nvPr/>
        </p:nvSpPr>
        <p:spPr>
          <a:xfrm>
            <a:off x="-315449" y="2246518"/>
            <a:ext cx="5441285" cy="2364964"/>
          </a:xfrm>
          <a:prstGeom prst="rect">
            <a:avLst/>
          </a:prstGeom>
        </p:spPr>
        <p:txBody>
          <a:bodyPr vert="horz" lIns="91440" tIns="45720" rIns="91440" bIns="45720" rtlCol="0" anchor="b">
            <a:normAutofit/>
          </a:bodyPr>
          <a:lstStyle/>
          <a:p>
            <a:pPr algn="ctr">
              <a:spcBef>
                <a:spcPct val="0"/>
              </a:spcBef>
              <a:spcAft>
                <a:spcPts val="600"/>
              </a:spcAft>
            </a:pPr>
            <a:r>
              <a:rPr lang="en-US" sz="5400" b="0" cap="none" spc="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CLASS DIAGRAM</a:t>
            </a:r>
          </a:p>
        </p:txBody>
      </p:sp>
      <p:pic>
        <p:nvPicPr>
          <p:cNvPr id="9" name="Picture 8">
            <a:extLst>
              <a:ext uri="{FF2B5EF4-FFF2-40B4-BE49-F238E27FC236}">
                <a16:creationId xmlns:a16="http://schemas.microsoft.com/office/drawing/2014/main" id="{76AAFF90-89E1-46D5-B8B5-3BFDBB92D8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pic>
        <p:nvPicPr>
          <p:cNvPr id="4" name="Immagine 3">
            <a:extLst>
              <a:ext uri="{FF2B5EF4-FFF2-40B4-BE49-F238E27FC236}">
                <a16:creationId xmlns:a16="http://schemas.microsoft.com/office/drawing/2014/main" id="{0C9F56F8-FFE5-C767-63DA-548A0A541D5D}"/>
              </a:ext>
            </a:extLst>
          </p:cNvPr>
          <p:cNvPicPr>
            <a:picLocks noChangeAspect="1"/>
          </p:cNvPicPr>
          <p:nvPr/>
        </p:nvPicPr>
        <p:blipFill>
          <a:blip r:embed="rId4"/>
          <a:stretch>
            <a:fillRect/>
          </a:stretch>
        </p:blipFill>
        <p:spPr>
          <a:xfrm>
            <a:off x="5125836" y="1302717"/>
            <a:ext cx="6492471" cy="4252566"/>
          </a:xfrm>
          <a:prstGeom prst="rect">
            <a:avLst/>
          </a:prstGeom>
        </p:spPr>
      </p:pic>
    </p:spTree>
    <p:extLst>
      <p:ext uri="{BB962C8B-B14F-4D97-AF65-F5344CB8AC3E}">
        <p14:creationId xmlns:p14="http://schemas.microsoft.com/office/powerpoint/2010/main" val="9353561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rdesia">
  <a:themeElements>
    <a:clrScheme name="Ardesia">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Ardesia">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rdesia">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Ardesia</Template>
  <TotalTime>160</TotalTime>
  <Words>396</Words>
  <Application>Microsoft Office PowerPoint</Application>
  <PresentationFormat>Widescreen</PresentationFormat>
  <Paragraphs>35</Paragraphs>
  <Slides>9</Slides>
  <Notes>2</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9</vt:i4>
      </vt:variant>
    </vt:vector>
  </HeadingPairs>
  <TitlesOfParts>
    <vt:vector size="14" baseType="lpstr">
      <vt:lpstr>Arial</vt:lpstr>
      <vt:lpstr>Calibri</vt:lpstr>
      <vt:lpstr>Calisto MT</vt:lpstr>
      <vt:lpstr>Wingdings 2</vt:lpstr>
      <vt:lpstr>Ardesia</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Alessandro Aguilar Hidalgo</dc:creator>
  <cp:lastModifiedBy>Alessandro Aguilar Hidalgo</cp:lastModifiedBy>
  <cp:revision>1</cp:revision>
  <dcterms:created xsi:type="dcterms:W3CDTF">2023-12-01T09:53:45Z</dcterms:created>
  <dcterms:modified xsi:type="dcterms:W3CDTF">2023-12-01T12:34:20Z</dcterms:modified>
</cp:coreProperties>
</file>